
<file path=[Content_Types].xml><?xml version="1.0" encoding="utf-8"?>
<Types xmlns="http://schemas.openxmlformats.org/package/2006/content-types">
  <Default Extension="gif&amp;ehk=WkZ8Fi2nrbB0PNIoF6nfRw&amp;r=0&amp;pid=OfficeInsert" ContentType="image/gif"/>
  <Default Extension="jpeg" ContentType="image/jpeg"/>
  <Default Extension="jpg" ContentType="image/jpeg"/>
  <Default Extension="png" ContentType="image/png"/>
  <Default Extension="png&amp;ehk=QYMcx8J9y5dmWD" ContentType="image/png"/>
  <Default Extension="PNG&amp;ehk=tDIhrwXsen1MRUmeSs3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3"/>
  </p:notesMasterIdLst>
  <p:handoutMasterIdLst>
    <p:handoutMasterId r:id="rId34"/>
  </p:handoutMasterIdLst>
  <p:sldIdLst>
    <p:sldId id="1385" r:id="rId5"/>
    <p:sldId id="1420" r:id="rId6"/>
    <p:sldId id="1404" r:id="rId7"/>
    <p:sldId id="1445" r:id="rId8"/>
    <p:sldId id="1405" r:id="rId9"/>
    <p:sldId id="1426" r:id="rId10"/>
    <p:sldId id="1432" r:id="rId11"/>
    <p:sldId id="1423" r:id="rId12"/>
    <p:sldId id="1433" r:id="rId13"/>
    <p:sldId id="1424" r:id="rId14"/>
    <p:sldId id="1436" r:id="rId15"/>
    <p:sldId id="1435" r:id="rId16"/>
    <p:sldId id="1437" r:id="rId17"/>
    <p:sldId id="1438" r:id="rId18"/>
    <p:sldId id="1425" r:id="rId19"/>
    <p:sldId id="1434" r:id="rId20"/>
    <p:sldId id="1427" r:id="rId21"/>
    <p:sldId id="1422" r:id="rId22"/>
    <p:sldId id="1429" r:id="rId23"/>
    <p:sldId id="1439" r:id="rId24"/>
    <p:sldId id="1430" r:id="rId25"/>
    <p:sldId id="1440" r:id="rId26"/>
    <p:sldId id="1431" r:id="rId27"/>
    <p:sldId id="1441" r:id="rId28"/>
    <p:sldId id="1401" r:id="rId29"/>
    <p:sldId id="1402" r:id="rId30"/>
    <p:sldId id="1419" r:id="rId31"/>
    <p:sldId id="256" r:id="rId32"/>
  </p:sldIdLst>
  <p:sldSz cx="12436475" cy="6994525"/>
  <p:notesSz cx="9601200" cy="73152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7BE90E-5EFF-4B02-A2FE-A0D45AD1544B}">
          <p14:sldIdLst>
            <p14:sldId id="1385"/>
            <p14:sldId id="1420"/>
            <p14:sldId id="1404"/>
            <p14:sldId id="1445"/>
            <p14:sldId id="1405"/>
            <p14:sldId id="1426"/>
            <p14:sldId id="1432"/>
            <p14:sldId id="1423"/>
            <p14:sldId id="1433"/>
            <p14:sldId id="1424"/>
            <p14:sldId id="1436"/>
            <p14:sldId id="1435"/>
            <p14:sldId id="1437"/>
            <p14:sldId id="1438"/>
            <p14:sldId id="1425"/>
            <p14:sldId id="1434"/>
            <p14:sldId id="1427"/>
            <p14:sldId id="1422"/>
            <p14:sldId id="1429"/>
            <p14:sldId id="1439"/>
            <p14:sldId id="1430"/>
            <p14:sldId id="1440"/>
            <p14:sldId id="1431"/>
            <p14:sldId id="1441"/>
            <p14:sldId id="1401"/>
            <p14:sldId id="1402"/>
            <p14:sldId id="1419"/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1115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2F81"/>
    <a:srgbClr val="A3A437"/>
    <a:srgbClr val="000000"/>
    <a:srgbClr val="FFFFFF"/>
    <a:srgbClr val="525252"/>
    <a:srgbClr val="EAEAEA"/>
    <a:srgbClr val="E81123"/>
    <a:srgbClr val="0078D7"/>
    <a:srgbClr val="00188F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04" autoAdjust="0"/>
    <p:restoredTop sz="39163" autoAdjust="0"/>
  </p:normalViewPr>
  <p:slideViewPr>
    <p:cSldViewPr>
      <p:cViewPr varScale="1">
        <p:scale>
          <a:sx n="41" d="100"/>
          <a:sy n="41" d="100"/>
        </p:scale>
        <p:origin x="331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83" d="100"/>
          <a:sy n="83" d="100"/>
        </p:scale>
        <p:origin x="3852" y="96"/>
      </p:cViewPr>
      <p:guideLst>
        <p:guide orient="horz" pos="11115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44667"/>
            <a:ext cx="4160520" cy="1764470"/>
          </a:xfrm>
          <a:prstGeom prst="rect">
            <a:avLst/>
          </a:prstGeom>
        </p:spPr>
        <p:txBody>
          <a:bodyPr vert="horz" lIns="176708" tIns="88354" rIns="176708" bIns="88354" rtlCol="0"/>
          <a:lstStyle>
            <a:lvl1pPr algn="l">
              <a:defRPr sz="23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5438458" y="0"/>
            <a:ext cx="4160520" cy="1764470"/>
          </a:xfrm>
          <a:prstGeom prst="rect">
            <a:avLst/>
          </a:prstGeom>
        </p:spPr>
        <p:txBody>
          <a:bodyPr vert="horz" lIns="176708" tIns="88354" rIns="176708" bIns="88354" rtlCol="0"/>
          <a:lstStyle>
            <a:lvl1pPr algn="r">
              <a:defRPr sz="23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10/5/2019 8:13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33518812"/>
            <a:ext cx="8113014" cy="1282961"/>
          </a:xfrm>
          <a:prstGeom prst="rect">
            <a:avLst/>
          </a:prstGeom>
        </p:spPr>
        <p:txBody>
          <a:bodyPr vert="horz" lIns="176708" tIns="88354" rIns="176708" bIns="88354" rtlCol="0" anchor="b"/>
          <a:lstStyle>
            <a:lvl1pPr algn="l">
              <a:defRPr sz="2300"/>
            </a:lvl1pPr>
          </a:lstStyle>
          <a:p>
            <a:pPr marL="770030" defTabSz="1766496" eaLnBrk="0" hangingPunct="0"/>
            <a:r>
              <a:rPr lang="en-US" sz="8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8097011" y="33518812"/>
            <a:ext cx="1501966" cy="1764470"/>
          </a:xfrm>
          <a:prstGeom prst="rect">
            <a:avLst/>
          </a:prstGeom>
        </p:spPr>
        <p:txBody>
          <a:bodyPr vert="horz" lIns="176708" tIns="88354" rIns="176708" bIns="88354" rtlCol="0" anchor="b"/>
          <a:lstStyle>
            <a:lvl1pPr algn="r">
              <a:defRPr sz="23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1764470"/>
          </a:xfrm>
          <a:prstGeom prst="rect">
            <a:avLst/>
          </a:prstGeom>
        </p:spPr>
        <p:txBody>
          <a:bodyPr vert="horz" lIns="176708" tIns="88354" rIns="176708" bIns="88354" rtlCol="0"/>
          <a:lstStyle>
            <a:lvl1pPr algn="l">
              <a:defRPr sz="23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-6962775" y="2646363"/>
            <a:ext cx="23526750" cy="13233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76708" tIns="88354" rIns="176708" bIns="88354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33524936"/>
            <a:ext cx="8289036" cy="1373771"/>
          </a:xfrm>
          <a:prstGeom prst="rect">
            <a:avLst/>
          </a:prstGeom>
        </p:spPr>
        <p:txBody>
          <a:bodyPr vert="horz" lIns="176708" tIns="88354" rIns="176708" bIns="88354" rtlCol="0" anchor="b"/>
          <a:lstStyle>
            <a:lvl1pPr marL="1104424" indent="0" algn="l">
              <a:defRPr sz="2300"/>
            </a:lvl1pPr>
          </a:lstStyle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1764470"/>
          </a:xfrm>
          <a:prstGeom prst="rect">
            <a:avLst/>
          </a:prstGeom>
        </p:spPr>
        <p:txBody>
          <a:bodyPr vert="horz" lIns="176708" tIns="88354" rIns="176708" bIns="88354" rtlCol="0"/>
          <a:lstStyle>
            <a:lvl1pPr algn="r">
              <a:defRPr sz="23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10/5/2019 8:11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960120" y="16762468"/>
            <a:ext cx="7680960" cy="15880233"/>
          </a:xfrm>
          <a:prstGeom prst="rect">
            <a:avLst/>
          </a:prstGeom>
        </p:spPr>
        <p:txBody>
          <a:bodyPr vert="horz" lIns="176708" tIns="88354" rIns="176708" bIns="883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8273033" y="33518812"/>
            <a:ext cx="1325944" cy="1764470"/>
          </a:xfrm>
          <a:prstGeom prst="rect">
            <a:avLst/>
          </a:prstGeom>
        </p:spPr>
        <p:txBody>
          <a:bodyPr vert="horz" lIns="176708" tIns="88354" rIns="176708" bIns="88354" rtlCol="0" anchor="b"/>
          <a:lstStyle>
            <a:lvl1pPr algn="r">
              <a:defRPr sz="23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10/5/2019 8:11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20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10/5/2019 8:11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414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-6028" fontAlgn="ctr">
              <a:buNone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10/5/2019 8:11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01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10/5/2019 8:11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58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10/5/2019 8:11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904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10/5/2019 8:11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5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10/5/2019 8:11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859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10/5/2019 8:11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39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10/5/2019 8:11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306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10/5/2019 8:11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85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10/5/2019 8:11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47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10/5/2019 8:11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30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10/5/2019 8:11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57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10/5/2019 8:11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45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10/5/2019 8:11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110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F67C3-6EE0-49BC-B4A1-068370E7D7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13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10/5/2019 8:11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94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10/5/2019 8:11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64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10/5/2019 8:11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788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sz="17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10/5/2019 8:11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7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10/5/2019 8:11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26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10/5/2019 8:11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741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1766496" eaLnBrk="0" hangingPunct="0"/>
            <a:r>
              <a:rPr lang="en-US" sz="8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8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10/5/2019 8:11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558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2264"/>
            <a:ext cx="12436472" cy="713325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7" y="2119163"/>
            <a:ext cx="8458200" cy="3664099"/>
          </a:xfrm>
          <a:prstGeom prst="rect">
            <a:avLst/>
          </a:prstGeom>
          <a:solidFill>
            <a:srgbClr val="332F81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587" y="283879"/>
            <a:ext cx="3662994" cy="8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9686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6"/>
          <a:stretch/>
        </p:blipFill>
        <p:spPr>
          <a:xfrm>
            <a:off x="-70159" y="-61893"/>
            <a:ext cx="12576792" cy="70564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3"/>
            <a:ext cx="6400800" cy="3664099"/>
          </a:xfrm>
          <a:prstGeom prst="rect">
            <a:avLst/>
          </a:prstGeom>
          <a:solidFill>
            <a:srgbClr val="A3A43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80437" y="220662"/>
            <a:ext cx="3662994" cy="8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3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</a:t>
            </a:r>
            <a:r>
              <a:rPr lang="en-US" sz="7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Sympraxis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Consulting.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8" y="3145040"/>
            <a:ext cx="3218603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</a:t>
            </a:r>
            <a:r>
              <a:rPr lang="en-US" sz="7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Sympraxis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Consulting.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" y="3184449"/>
            <a:ext cx="3291840" cy="62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2" r="12960" b="13011"/>
          <a:stretch/>
        </p:blipFill>
        <p:spPr>
          <a:xfrm>
            <a:off x="-30163" y="-1"/>
            <a:ext cx="12466637" cy="701248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3"/>
            <a:ext cx="6400800" cy="3664099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7" y="211917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3050" y="5876334"/>
            <a:ext cx="3662994" cy="8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0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19283" y="292310"/>
            <a:ext cx="10260092" cy="9877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9281" y="1882478"/>
            <a:ext cx="5036772" cy="26468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2602" y="1882479"/>
            <a:ext cx="5036772" cy="26468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0146E-E3D6-416F-8201-B5302396FD88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DF84-C7C4-4E19-A2D1-179CF682F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5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8" y="449262"/>
            <a:ext cx="36004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  <p:sldLayoutId id="2147484308" r:id="rId2"/>
    <p:sldLayoutId id="2147484304" r:id="rId3"/>
    <p:sldLayoutId id="2147484236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249" r:id="rId14"/>
    <p:sldLayoutId id="2147484250" r:id="rId15"/>
    <p:sldLayoutId id="2147484264" r:id="rId16"/>
    <p:sldLayoutId id="2147484251" r:id="rId17"/>
    <p:sldLayoutId id="2147484252" r:id="rId18"/>
    <p:sldLayoutId id="2147484309" r:id="rId19"/>
    <p:sldLayoutId id="2147484253" r:id="rId20"/>
    <p:sldLayoutId id="2147484254" r:id="rId21"/>
    <p:sldLayoutId id="2147484256" r:id="rId22"/>
    <p:sldLayoutId id="2147484257" r:id="rId23"/>
    <p:sldLayoutId id="2147484258" r:id="rId24"/>
    <p:sldLayoutId id="2147484259" r:id="rId25"/>
    <p:sldLayoutId id="2147484260" r:id="rId26"/>
    <p:sldLayoutId id="2147484261" r:id="rId27"/>
    <p:sldLayoutId id="2147484299" r:id="rId28"/>
    <p:sldLayoutId id="2147484263" r:id="rId29"/>
    <p:sldLayoutId id="2147484310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&amp;ehk=tDIhrwXsen1MRUmeSs3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.png&amp;ehk=QYMcx8J9y5dmWD"/><Relationship Id="rId5" Type="http://schemas.openxmlformats.org/officeDocument/2006/relationships/hyperlink" Target="https://www.linkedin.com/in/eemancini" TargetMode="External"/><Relationship Id="rId4" Type="http://schemas.openxmlformats.org/officeDocument/2006/relationships/hyperlink" Target="https://www.emilymancini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articles/ux-vs-cx/" TargetMode="External"/><Relationship Id="rId2" Type="http://schemas.openxmlformats.org/officeDocument/2006/relationships/hyperlink" Target="https://www.nngroup.com/articles/cx-organizational-fluidity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iny.cc/SharePointGovQuestion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png"/><Relationship Id="rId1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&amp;ehk=tDIhrwXsen1MRUmeSs3"/><Relationship Id="rId3" Type="http://schemas.openxmlformats.org/officeDocument/2006/relationships/hyperlink" Target="https://spdcp.com/" TargetMode="External"/><Relationship Id="rId7" Type="http://schemas.openxmlformats.org/officeDocument/2006/relationships/image" Target="../media/image11.png&amp;ehk=QYMcx8J9y5dmWD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dcashpeterson/Public-Samples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twitter.com/spdcp" TargetMode="External"/><Relationship Id="rId10" Type="http://schemas.openxmlformats.org/officeDocument/2006/relationships/image" Target="../media/image14.gif&amp;ehk=WkZ8Fi2nrbB0PNIoF6nfRw&amp;r=0&amp;pid=OfficeInsert"/><Relationship Id="rId4" Type="http://schemas.openxmlformats.org/officeDocument/2006/relationships/hyperlink" Target="https://www.linkedin.com/in/derek-cash-peterson-6320752?lipi=urn%3Ali%3Apage%3Ad_flagship3_profile_view_base_contact_details%3BbjPReFGFStikTXrAFKp%2FMw%3D%3D" TargetMode="External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0837" y="2125662"/>
            <a:ext cx="8382000" cy="1828800"/>
          </a:xfrm>
        </p:spPr>
        <p:txBody>
          <a:bodyPr/>
          <a:lstStyle/>
          <a:p>
            <a:r>
              <a:rPr lang="en-US" sz="4800" b="1" dirty="0"/>
              <a:t>Scaling SharePoint</a:t>
            </a:r>
            <a:r>
              <a:rPr lang="en-US" sz="4800" dirty="0"/>
              <a:t>: Meeting the Demands of Exponential Growth </a:t>
            </a:r>
            <a:endParaRPr lang="en-US" sz="44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74637" y="3954462"/>
            <a:ext cx="6402388" cy="1828800"/>
          </a:xfrm>
        </p:spPr>
        <p:txBody>
          <a:bodyPr vert="horz" wrap="square" lIns="146304" tIns="109728" rIns="146304" bIns="109728" rtlCol="0" anchor="t">
            <a:noAutofit/>
          </a:bodyPr>
          <a:lstStyle/>
          <a:p>
            <a:br>
              <a:rPr lang="en-US"/>
            </a:br>
            <a:r>
              <a:rPr lang="en-US">
                <a:ea typeface="+mj-lt"/>
                <a:cs typeface="+mj-lt"/>
              </a:rPr>
              <a:t>Emily Mancini</a:t>
            </a:r>
            <a:endParaRPr lang="en-US"/>
          </a:p>
          <a:p>
            <a:r>
              <a:rPr lang="en-US" dirty="0"/>
              <a:t>Derek Cash-Peterson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45257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Create an inclusive space by focusing on: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Generating buzz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Consistency of user experience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Branding</a:t>
            </a:r>
          </a:p>
        </p:txBody>
      </p:sp>
    </p:spTree>
    <p:extLst>
      <p:ext uri="{BB962C8B-B14F-4D97-AF65-F5344CB8AC3E}">
        <p14:creationId xmlns:p14="http://schemas.microsoft.com/office/powerpoint/2010/main" val="23242086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44133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3887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Create a governance plan by focusing on: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Asking lots of questions first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Socializing governance with site owners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Implementing auditing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7327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17281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Launch self-service by focusing on: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Identifying champions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Partnering in site development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Bob German &amp; Marc Anderson’s session, </a:t>
            </a:r>
            <a:r>
              <a:rPr lang="en-US" sz="1800" i="1" dirty="0">
                <a:solidFill>
                  <a:schemeClr val="bg1"/>
                </a:solidFill>
              </a:rPr>
              <a:t>SharePoint Site 	Designs: Vision and Reality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Creating long-term support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	</a:t>
            </a:r>
            <a:r>
              <a:rPr lang="en-US" sz="1800" dirty="0">
                <a:solidFill>
                  <a:schemeClr val="bg1"/>
                </a:solidFill>
              </a:rPr>
              <a:t>Sue Hanley’s session, </a:t>
            </a:r>
            <a:r>
              <a:rPr lang="en-US" sz="1800" i="1" dirty="0">
                <a:solidFill>
                  <a:schemeClr val="bg1"/>
                </a:solidFill>
              </a:rPr>
              <a:t>How to Create a Governance and 	Training Delivery Site for SharePoint and Office 365</a:t>
            </a:r>
            <a:endParaRPr lang="en-US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10865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021201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Support self-service by focusing on: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Aligning goals with the business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Communicating expectations to leaders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Celebrating Site Owners’ successes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4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25933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361" y="1370920"/>
            <a:ext cx="2914385" cy="641165"/>
          </a:xfrm>
          <a:prstGeom prst="rect">
            <a:avLst/>
          </a:prstGeom>
        </p:spPr>
      </p:pic>
      <p:pic>
        <p:nvPicPr>
          <p:cNvPr id="3" name="Picture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5B423CD-4FB9-43D7-B24E-3DBE82E45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428" y="2378063"/>
            <a:ext cx="3324249" cy="3000397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BAEB575-8193-485D-8731-A4CE2DF70455}"/>
              </a:ext>
            </a:extLst>
          </p:cNvPr>
          <p:cNvSpPr txBox="1">
            <a:spLocks/>
          </p:cNvSpPr>
          <p:nvPr/>
        </p:nvSpPr>
        <p:spPr>
          <a:xfrm>
            <a:off x="884237" y="830262"/>
            <a:ext cx="6644959" cy="52578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2D37C"/>
              </a:buClr>
              <a:buSzPct val="10000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32F8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Emily Mancini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A3A43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Architect</a:t>
            </a:r>
          </a:p>
          <a:p>
            <a:pPr>
              <a:spcBef>
                <a:spcPts val="2400"/>
              </a:spcBef>
              <a:buClr>
                <a:srgbClr val="D2D37C"/>
              </a:buClr>
              <a:defRPr/>
            </a:pP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Information Architect, Customer Experience Evangelist, </a:t>
            </a:r>
            <a:b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</a:b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&amp; UX Specialist</a:t>
            </a:r>
          </a:p>
          <a:p>
            <a:pPr>
              <a:spcBef>
                <a:spcPts val="2400"/>
              </a:spcBef>
              <a:buClr>
                <a:srgbClr val="D2D37C"/>
              </a:buClr>
              <a:defRPr/>
            </a:pPr>
            <a: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Formerly an Office 365 Platform Owner and Trainer</a:t>
            </a:r>
            <a:br>
              <a:rPr 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</a:t>
            </a:r>
            <a:r>
              <a:rPr lang="nl-NL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  <a:hlinkClick r:id="rId4"/>
              </a:rPr>
              <a:t>emilymancini.com</a:t>
            </a:r>
            <a:endParaRPr kumimoji="0" lang="nl-NL" sz="2000" b="0" i="0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lvl="0">
              <a:spcAft>
                <a:spcPts val="600"/>
              </a:spcAft>
              <a:buClr>
                <a:srgbClr val="D2D37C"/>
              </a:buClr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</a:t>
            </a:r>
            <a:r>
              <a:rPr lang="en-US" u="sng" dirty="0">
                <a:hlinkClick r:id="rId5"/>
              </a:rPr>
              <a:t>linkedin.com/in/</a:t>
            </a:r>
            <a:r>
              <a:rPr lang="en-US" u="sng" dirty="0" err="1">
                <a:hlinkClick r:id="rId5"/>
              </a:rPr>
              <a:t>eemancini</a:t>
            </a: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/>
                <a:hlinkClick r:id="rId5"/>
              </a:rPr>
              <a:t>  </a:t>
            </a:r>
            <a:endParaRPr kumimoji="0" lang="nl-NL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</a:t>
            </a:r>
            <a:r>
              <a:rPr lang="nl-NL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rPr>
              <a:t>@eemancini</a:t>
            </a:r>
            <a:endParaRPr kumimoji="0" lang="nl-NL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2D37C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F13BC1-A397-4A95-AAD7-DAE861B2D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997" y="4568569"/>
            <a:ext cx="342900" cy="338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C75A0F-568C-4B51-AD6F-313D620BEF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997" y="5085696"/>
            <a:ext cx="347472" cy="2780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14A12C-8278-470C-AD1C-97713C2CC7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997" y="4030662"/>
            <a:ext cx="347472" cy="34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52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Establish a steering committee by focusing on: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Increasing visibility into Office 365 metrics and project queue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Aligning Office 365 needs with business and culture goals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Highlighting risk of keeping status quo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1825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03692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198437" y="373062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Run an effective steering committee by focusing on: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Routine project prioritization &amp; communication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Align requests with company goals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Create visibility for company into project queue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900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54462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2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Establish a strategic plan by focusing on: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Informal conversations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Department-level goals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Enterprise-level solutions</a:t>
            </a:r>
          </a:p>
        </p:txBody>
      </p:sp>
    </p:spTree>
    <p:extLst>
      <p:ext uri="{BB962C8B-B14F-4D97-AF65-F5344CB8AC3E}">
        <p14:creationId xmlns:p14="http://schemas.microsoft.com/office/powerpoint/2010/main" val="9508253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for Q&amp;A…</a:t>
            </a:r>
          </a:p>
        </p:txBody>
      </p:sp>
    </p:spTree>
    <p:extLst>
      <p:ext uri="{BB962C8B-B14F-4D97-AF65-F5344CB8AC3E}">
        <p14:creationId xmlns:p14="http://schemas.microsoft.com/office/powerpoint/2010/main" val="203358205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05739"/>
          </a:xfrm>
        </p:spPr>
        <p:txBody>
          <a:bodyPr/>
          <a:lstStyle/>
          <a:p>
            <a:pPr indent="-457200"/>
            <a:r>
              <a:rPr lang="en-US" sz="2400" u="sng" dirty="0"/>
              <a:t>Sessions Today:</a:t>
            </a:r>
          </a:p>
          <a:p>
            <a:pPr indent="-457200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Bob German &amp; Marc Anderson,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SharePoint Site Designs: Vision and Reality</a:t>
            </a:r>
            <a:endParaRPr lang="en-US" sz="2000" u="sng" dirty="0">
              <a:solidFill>
                <a:schemeClr val="tx1">
                  <a:lumMod val="50000"/>
                </a:schemeClr>
              </a:solidFill>
            </a:endParaRPr>
          </a:p>
          <a:p>
            <a:pPr indent="-457200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Sue Hanley,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How to Create a Governance and Training Delivery Site for SharePoint and Office 365</a:t>
            </a:r>
            <a:endParaRPr lang="en-US" sz="2000" u="sng" dirty="0">
              <a:solidFill>
                <a:schemeClr val="tx1">
                  <a:lumMod val="50000"/>
                </a:schemeClr>
              </a:solidFill>
            </a:endParaRPr>
          </a:p>
          <a:p>
            <a:pPr indent="-457200"/>
            <a:endParaRPr lang="en-US" sz="2800" u="sng" dirty="0"/>
          </a:p>
          <a:p>
            <a:pPr indent="-457200"/>
            <a:r>
              <a:rPr lang="en-US" sz="2400" u="sng" dirty="0"/>
              <a:t>Online Resources:</a:t>
            </a:r>
          </a:p>
          <a:p>
            <a:pPr indent="-457200"/>
            <a:r>
              <a:rPr lang="en-US" sz="2000" dirty="0"/>
              <a:t>Nielsen Normal Group Articles: on Customer Experience and Organizational Fluidity:</a:t>
            </a:r>
          </a:p>
          <a:p>
            <a:pPr indent="-457200"/>
            <a:r>
              <a:rPr lang="en-US" sz="2000" dirty="0"/>
              <a:t>      </a:t>
            </a:r>
            <a:r>
              <a:rPr lang="en-US" sz="2000" u="sng" dirty="0">
                <a:hlinkClick r:id="rId2"/>
              </a:rPr>
              <a:t>Good Customer Experience Demands Organizational Fluidity</a:t>
            </a:r>
            <a:endParaRPr lang="en-US" sz="2000" u="sng" dirty="0"/>
          </a:p>
          <a:p>
            <a:pPr indent="-457200"/>
            <a:r>
              <a:rPr lang="en-US" sz="2000" dirty="0"/>
              <a:t>      </a:t>
            </a:r>
            <a:r>
              <a:rPr lang="en-US" sz="2000" u="sng" dirty="0">
                <a:hlinkClick r:id="rId3"/>
              </a:rPr>
              <a:t>User Experience vs. Customer Experience: What's the Difference?</a:t>
            </a:r>
            <a:endParaRPr lang="en-US" sz="2000" u="sng" dirty="0"/>
          </a:p>
          <a:p>
            <a:pPr indent="-457200"/>
            <a:endParaRPr lang="en-US" sz="2000" dirty="0"/>
          </a:p>
          <a:p>
            <a:pPr indent="-457200"/>
            <a:r>
              <a:rPr lang="en-US" sz="2000" dirty="0"/>
              <a:t>Sue Hanley’s </a:t>
            </a:r>
            <a:r>
              <a:rPr lang="en-US" sz="2000" u="sng" dirty="0">
                <a:hlinkClick r:id="rId4"/>
              </a:rPr>
              <a:t>SharePoint and Office 365 Governance Policies and Guidelines Questions </a:t>
            </a:r>
            <a:endParaRPr lang="en-US" sz="2000" u="sng" dirty="0"/>
          </a:p>
          <a:p>
            <a:pPr indent="-457200"/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79425524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ACE60-953D-4F0E-8158-9A7AB4FC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7" y="2850930"/>
            <a:ext cx="6019799" cy="1292662"/>
          </a:xfrm>
          <a:effectLst>
            <a:glow rad="127000">
              <a:schemeClr val="bg1"/>
            </a:glow>
            <a:outerShdw blurRad="50800" dist="50800" dir="5400000" algn="ctr" rotWithShape="0">
              <a:schemeClr val="tx1">
                <a:lumMod val="75000"/>
              </a:schemeClr>
            </a:outerShdw>
          </a:effectLst>
        </p:spPr>
        <p:txBody>
          <a:bodyPr/>
          <a:lstStyle/>
          <a:p>
            <a:r>
              <a:rPr lang="en-US" sz="8000" dirty="0">
                <a:solidFill>
                  <a:srgbClr val="A3A437"/>
                </a:solidFill>
                <a:latin typeface="+mn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0609245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FD82D6B9-8075-4D5A-BDEB-088CAEB07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140" y="1321409"/>
            <a:ext cx="4340816" cy="21704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059792-DDA3-46FE-822F-832F972B4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13" y="3272008"/>
            <a:ext cx="2348026" cy="14471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9473B-01F2-4587-97C5-46C52E9B9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20" y="239049"/>
            <a:ext cx="2648874" cy="14036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F5D9E6-E795-41E5-B87C-529ADDBCAD98}"/>
              </a:ext>
            </a:extLst>
          </p:cNvPr>
          <p:cNvSpPr/>
          <p:nvPr/>
        </p:nvSpPr>
        <p:spPr>
          <a:xfrm>
            <a:off x="3603607" y="469996"/>
            <a:ext cx="8155085" cy="958518"/>
          </a:xfrm>
          <a:prstGeom prst="rect">
            <a:avLst/>
          </a:prstGeom>
          <a:noFill/>
        </p:spPr>
        <p:txBody>
          <a:bodyPr wrap="none" lIns="93260" tIns="46630" rIns="93260" bIns="46630">
            <a:spAutoFit/>
          </a:bodyPr>
          <a:lstStyle/>
          <a:p>
            <a:pPr algn="ctr"/>
            <a:r>
              <a:rPr lang="en-US" sz="5507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Thanks to our Sponsors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FC3CE-26A7-46FF-BDD0-3213B1990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263" y="1705086"/>
            <a:ext cx="6557225" cy="1411996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A842202-93CC-4B42-A5C5-F33FD87C80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0" y="3501811"/>
            <a:ext cx="2349659" cy="1174829"/>
          </a:xfrm>
          <a:prstGeom prst="rect">
            <a:avLst/>
          </a:prstGeom>
        </p:spPr>
      </p:pic>
      <p:pic>
        <p:nvPicPr>
          <p:cNvPr id="12" name="Picture 1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4E0FF115-5DB9-47E8-8CBF-27EE5A63EA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614" y="4874103"/>
            <a:ext cx="2348026" cy="8315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EAE66D-DF62-43FC-9CB2-8B13890E6E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2449" y="6249400"/>
            <a:ext cx="2657926" cy="582878"/>
          </a:xfrm>
          <a:prstGeom prst="rect">
            <a:avLst/>
          </a:prstGeom>
        </p:spPr>
      </p:pic>
      <p:pic>
        <p:nvPicPr>
          <p:cNvPr id="18" name="Picture 17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83B13886-3ED0-46A2-B32A-E89C8B3B08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432" y="3690181"/>
            <a:ext cx="3167014" cy="798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B6F025-DC60-4A2F-B855-1B7F6845BC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5" y="5593319"/>
            <a:ext cx="2419277" cy="1214497"/>
          </a:xfrm>
          <a:prstGeom prst="rect">
            <a:avLst/>
          </a:prstGeom>
        </p:spPr>
      </p:pic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1625344-D8D5-4E37-B251-CE2DFC5B0F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04" y="5552905"/>
            <a:ext cx="1700058" cy="11424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832B88-EE74-4042-B167-FCFF30D1FE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762" y="3427929"/>
            <a:ext cx="2820444" cy="115683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81F263C-B235-44E3-987B-D6D0A304D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984" y="4855755"/>
            <a:ext cx="2419277" cy="103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105089-3C61-41F4-8037-9D97BB1D48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8504" y="4916365"/>
            <a:ext cx="2401662" cy="7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267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361" y="1370920"/>
            <a:ext cx="2914385" cy="64116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884237" y="830262"/>
            <a:ext cx="6644959" cy="5257800"/>
            <a:chOff x="1097277" y="1287462"/>
            <a:chExt cx="6644959" cy="5334000"/>
          </a:xfrm>
        </p:grpSpPr>
        <p:sp>
          <p:nvSpPr>
            <p:cNvPr id="10" name="Content Placeholder 4"/>
            <p:cNvSpPr txBox="1">
              <a:spLocks/>
            </p:cNvSpPr>
            <p:nvPr/>
          </p:nvSpPr>
          <p:spPr>
            <a:xfrm>
              <a:off x="1097277" y="1287462"/>
              <a:ext cx="6644959" cy="5334000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D2D37C"/>
                </a:buClr>
                <a:buSzPct val="100000"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332F8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Derek Cash-Peterson</a:t>
              </a:r>
            </a:p>
            <a:p>
              <a:pPr marL="91440" marR="0" lvl="0" indent="-9144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D2D37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A3A43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Principal Architect</a:t>
              </a:r>
            </a:p>
            <a:p>
              <a:pPr marL="91440" marR="0" lvl="0" indent="-91440" algn="l" defTabSz="914400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200"/>
                </a:spcAft>
                <a:buClr>
                  <a:srgbClr val="D2D37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Professional developer since 1999</a:t>
              </a:r>
            </a:p>
            <a:p>
              <a:pPr marL="91440" marR="0" lvl="0" indent="-9144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D2D37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Working with SharePoint since 2006</a:t>
              </a:r>
            </a:p>
            <a:p>
              <a:pPr marL="91440" marR="0" lvl="0" indent="-9144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D2D37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</a:t>
              </a:r>
            </a:p>
            <a:p>
              <a:pPr marL="91440" marR="0" lvl="0" indent="-91440" algn="l" defTabSz="914400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600"/>
                </a:spcAft>
                <a:buClr>
                  <a:srgbClr val="D2D37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r>
                <a:rPr kumimoji="0" lang="nl-NL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      </a:t>
              </a:r>
              <a:r>
                <a:rPr kumimoji="0" lang="nl-NL" sz="2000" b="0" i="0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Segoe UI"/>
                  <a:hlinkClick r:id="rId3"/>
                </a:rPr>
                <a:t>https://</a:t>
              </a:r>
              <a:r>
                <a:rPr lang="nl-NL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  <a:hlinkClick r:id="rId3"/>
                </a:rPr>
                <a:t>spdcp.com</a:t>
              </a:r>
              <a:endParaRPr kumimoji="0" lang="nl-NL" sz="2000" b="0" i="0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lvl="0">
                <a:spcAft>
                  <a:spcPts val="600"/>
                </a:spcAft>
                <a:buClr>
                  <a:srgbClr val="D2D37C"/>
                </a:buClr>
                <a:defRPr/>
              </a:pPr>
              <a:r>
                <a:rPr kumimoji="0" lang="nl-NL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      </a:t>
              </a:r>
              <a:r>
                <a:rPr lang="en-US" u="sng" dirty="0">
                  <a:hlinkClick r:id="rId4"/>
                </a:rPr>
                <a:t>linkedin.com/in/derek-cash-peterson-6320752 </a:t>
              </a:r>
              <a:r>
                <a:rPr kumimoji="0" lang="nl-NL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​  </a:t>
              </a:r>
            </a:p>
            <a:p>
              <a:pPr marL="91440" marR="0" lvl="0" indent="-9144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600"/>
                </a:spcAft>
                <a:buClr>
                  <a:srgbClr val="D2D37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r>
                <a:rPr kumimoji="0" lang="nl-NL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      </a:t>
              </a:r>
              <a:r>
                <a:rPr kumimoji="0" lang="nl-NL" sz="2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5"/>
                </a:rPr>
                <a:t>@spdcp</a:t>
              </a:r>
              <a:endPara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lvl="0">
                <a:spcAft>
                  <a:spcPts val="600"/>
                </a:spcAft>
                <a:buClr>
                  <a:srgbClr val="D2D37C"/>
                </a:buClr>
                <a:defRPr/>
              </a:pPr>
              <a:r>
                <a:rPr lang="en-US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</a:rPr>
                <a:t>       </a:t>
              </a:r>
              <a:r>
                <a:rPr lang="en-US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hlinkClick r:id="rId6"/>
                </a:rPr>
                <a:t>https://</a:t>
              </a:r>
              <a:r>
                <a:rPr lang="en-US" dirty="0" err="1">
                  <a:solidFill>
                    <a:sysClr val="windowText" lastClr="000000">
                      <a:lumMod val="75000"/>
                      <a:lumOff val="25000"/>
                    </a:sysClr>
                  </a:solidFill>
                  <a:hlinkClick r:id="rId6"/>
                </a:rPr>
                <a:t>github.com</a:t>
              </a:r>
              <a:r>
                <a:rPr lang="en-US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hlinkClick r:id="rId6"/>
                </a:rPr>
                <a:t>/</a:t>
              </a:r>
              <a:r>
                <a:rPr lang="en-US" dirty="0" err="1">
                  <a:solidFill>
                    <a:sysClr val="windowText" lastClr="000000">
                      <a:lumMod val="75000"/>
                      <a:lumOff val="25000"/>
                    </a:sysClr>
                  </a:solidFill>
                  <a:hlinkClick r:id="rId6"/>
                </a:rPr>
                <a:t>dcashpeterson</a:t>
              </a:r>
              <a:r>
                <a:rPr lang="en-US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hlinkClick r:id="rId6"/>
                </a:rPr>
                <a:t>/Public-Samples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91440" marR="0" lvl="0" indent="-9144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D2D37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91440" marR="0" lvl="0" indent="-91440" algn="l" defTabSz="914400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D2D37C"/>
                </a:buClr>
                <a:buSzPct val="100000"/>
                <a:buFont typeface="Calibri" panose="020F0502020204030204" pitchFamily="34" charset="0"/>
                <a:buChar char=" "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9037" y="4809780"/>
              <a:ext cx="342900" cy="3429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9037" y="5334401"/>
              <a:ext cx="347472" cy="28210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89037" y="4264077"/>
              <a:ext cx="347472" cy="34747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6609C54-0CEC-944C-92EB-F86AD7E303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997" y="5283390"/>
            <a:ext cx="347472" cy="3474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2E171C-473F-433C-8CF0-75B846B377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3953" y="2173817"/>
            <a:ext cx="3505200" cy="31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3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1025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74638" y="296863"/>
            <a:ext cx="5486400" cy="6400800"/>
          </a:xfrm>
          <a:prstGeom prst="rect">
            <a:avLst/>
          </a:prstGeom>
          <a:solidFill>
            <a:srgbClr val="332F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9" cy="917575"/>
          </a:xfrm>
        </p:spPr>
        <p:txBody>
          <a:bodyPr/>
          <a:lstStyle/>
          <a:p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Agenda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832350" y="397667"/>
            <a:ext cx="708025" cy="712787"/>
            <a:chOff x="3044" y="3655"/>
            <a:chExt cx="446" cy="449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044" y="3655"/>
              <a:ext cx="446" cy="449"/>
            </a:xfrm>
            <a:custGeom>
              <a:avLst/>
              <a:gdLst>
                <a:gd name="T0" fmla="*/ 1033 w 2081"/>
                <a:gd name="T1" fmla="*/ 2094 h 2094"/>
                <a:gd name="T2" fmla="*/ 0 w 2081"/>
                <a:gd name="T3" fmla="*/ 1038 h 2094"/>
                <a:gd name="T4" fmla="*/ 1033 w 2081"/>
                <a:gd name="T5" fmla="*/ 0 h 2094"/>
                <a:gd name="T6" fmla="*/ 2081 w 2081"/>
                <a:gd name="T7" fmla="*/ 1038 h 2094"/>
                <a:gd name="T8" fmla="*/ 1033 w 2081"/>
                <a:gd name="T9" fmla="*/ 2094 h 2094"/>
                <a:gd name="T10" fmla="*/ 1033 w 2081"/>
                <a:gd name="T11" fmla="*/ 125 h 2094"/>
                <a:gd name="T12" fmla="*/ 129 w 2081"/>
                <a:gd name="T13" fmla="*/ 1038 h 2094"/>
                <a:gd name="T14" fmla="*/ 1033 w 2081"/>
                <a:gd name="T15" fmla="*/ 1965 h 2094"/>
                <a:gd name="T16" fmla="*/ 1957 w 2081"/>
                <a:gd name="T17" fmla="*/ 1038 h 2094"/>
                <a:gd name="T18" fmla="*/ 1033 w 2081"/>
                <a:gd name="T19" fmla="*/ 125 h 2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1" h="2094">
                  <a:moveTo>
                    <a:pt x="1033" y="2094"/>
                  </a:moveTo>
                  <a:cubicBezTo>
                    <a:pt x="464" y="2094"/>
                    <a:pt x="0" y="1629"/>
                    <a:pt x="0" y="1038"/>
                  </a:cubicBezTo>
                  <a:cubicBezTo>
                    <a:pt x="0" y="461"/>
                    <a:pt x="464" y="0"/>
                    <a:pt x="1033" y="0"/>
                  </a:cubicBezTo>
                  <a:cubicBezTo>
                    <a:pt x="1622" y="0"/>
                    <a:pt x="2081" y="461"/>
                    <a:pt x="2081" y="1038"/>
                  </a:cubicBezTo>
                  <a:cubicBezTo>
                    <a:pt x="2081" y="1629"/>
                    <a:pt x="1622" y="2094"/>
                    <a:pt x="1033" y="2094"/>
                  </a:cubicBezTo>
                  <a:close/>
                  <a:moveTo>
                    <a:pt x="1033" y="125"/>
                  </a:moveTo>
                  <a:cubicBezTo>
                    <a:pt x="531" y="125"/>
                    <a:pt x="129" y="533"/>
                    <a:pt x="129" y="1038"/>
                  </a:cubicBezTo>
                  <a:cubicBezTo>
                    <a:pt x="129" y="1547"/>
                    <a:pt x="531" y="1965"/>
                    <a:pt x="1033" y="1965"/>
                  </a:cubicBezTo>
                  <a:cubicBezTo>
                    <a:pt x="1535" y="1965"/>
                    <a:pt x="1957" y="1547"/>
                    <a:pt x="1957" y="1038"/>
                  </a:cubicBezTo>
                  <a:cubicBezTo>
                    <a:pt x="1957" y="533"/>
                    <a:pt x="1535" y="125"/>
                    <a:pt x="1033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151" y="3790"/>
              <a:ext cx="237" cy="174"/>
            </a:xfrm>
            <a:custGeom>
              <a:avLst/>
              <a:gdLst>
                <a:gd name="T0" fmla="*/ 407 w 1106"/>
                <a:gd name="T1" fmla="*/ 813 h 813"/>
                <a:gd name="T2" fmla="*/ 728 w 1106"/>
                <a:gd name="T3" fmla="*/ 521 h 813"/>
                <a:gd name="T4" fmla="*/ 0 w 1106"/>
                <a:gd name="T5" fmla="*/ 521 h 813"/>
                <a:gd name="T6" fmla="*/ 0 w 1106"/>
                <a:gd name="T7" fmla="*/ 311 h 813"/>
                <a:gd name="T8" fmla="*/ 728 w 1106"/>
                <a:gd name="T9" fmla="*/ 311 h 813"/>
                <a:gd name="T10" fmla="*/ 407 w 1106"/>
                <a:gd name="T11" fmla="*/ 0 h 813"/>
                <a:gd name="T12" fmla="*/ 671 w 1106"/>
                <a:gd name="T13" fmla="*/ 0 h 813"/>
                <a:gd name="T14" fmla="*/ 1106 w 1106"/>
                <a:gd name="T15" fmla="*/ 406 h 813"/>
                <a:gd name="T16" fmla="*/ 671 w 1106"/>
                <a:gd name="T17" fmla="*/ 813 h 813"/>
                <a:gd name="T18" fmla="*/ 407 w 1106"/>
                <a:gd name="T19" fmla="*/ 81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6" h="813">
                  <a:moveTo>
                    <a:pt x="407" y="813"/>
                  </a:moveTo>
                  <a:cubicBezTo>
                    <a:pt x="407" y="813"/>
                    <a:pt x="407" y="813"/>
                    <a:pt x="728" y="521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0" y="521"/>
                    <a:pt x="0" y="521"/>
                    <a:pt x="0" y="311"/>
                  </a:cubicBezTo>
                  <a:cubicBezTo>
                    <a:pt x="0" y="311"/>
                    <a:pt x="0" y="311"/>
                    <a:pt x="728" y="311"/>
                  </a:cubicBezTo>
                  <a:cubicBezTo>
                    <a:pt x="728" y="311"/>
                    <a:pt x="728" y="311"/>
                    <a:pt x="407" y="0"/>
                  </a:cubicBezTo>
                  <a:cubicBezTo>
                    <a:pt x="407" y="0"/>
                    <a:pt x="407" y="0"/>
                    <a:pt x="671" y="0"/>
                  </a:cubicBezTo>
                  <a:cubicBezTo>
                    <a:pt x="671" y="0"/>
                    <a:pt x="671" y="0"/>
                    <a:pt x="1106" y="406"/>
                  </a:cubicBezTo>
                  <a:cubicBezTo>
                    <a:pt x="1106" y="406"/>
                    <a:pt x="1106" y="406"/>
                    <a:pt x="671" y="813"/>
                  </a:cubicBezTo>
                  <a:cubicBezTo>
                    <a:pt x="671" y="813"/>
                    <a:pt x="671" y="813"/>
                    <a:pt x="407" y="8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F1361FE-C478-4FAD-B7BA-2ACDAF26F40E}"/>
              </a:ext>
            </a:extLst>
          </p:cNvPr>
          <p:cNvSpPr txBox="1"/>
          <p:nvPr/>
        </p:nvSpPr>
        <p:spPr>
          <a:xfrm>
            <a:off x="5837237" y="295274"/>
            <a:ext cx="6019800" cy="570617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2400" dirty="0"/>
              <a:t>Generate demand</a:t>
            </a:r>
          </a:p>
          <a:p>
            <a:pPr lvl="1"/>
            <a:r>
              <a:rPr lang="en-US" sz="2400" dirty="0"/>
              <a:t>Identify toe hold</a:t>
            </a:r>
          </a:p>
          <a:p>
            <a:pPr lvl="1"/>
            <a:r>
              <a:rPr lang="en-US" sz="2400" dirty="0"/>
              <a:t>Customer experience</a:t>
            </a:r>
          </a:p>
          <a:p>
            <a:pPr lvl="1"/>
            <a:r>
              <a:rPr lang="en-US" sz="2400" dirty="0"/>
              <a:t>Inclusive environment</a:t>
            </a:r>
          </a:p>
          <a:p>
            <a:pPr lvl="1"/>
            <a:endParaRPr lang="en-US" sz="2400" dirty="0"/>
          </a:p>
          <a:p>
            <a:r>
              <a:rPr lang="en-US" sz="2400" dirty="0"/>
              <a:t>Manage demand</a:t>
            </a:r>
          </a:p>
          <a:p>
            <a:pPr lvl="1"/>
            <a:r>
              <a:rPr lang="en-US" sz="2400" dirty="0"/>
              <a:t>Governance</a:t>
            </a:r>
          </a:p>
          <a:p>
            <a:pPr lvl="1"/>
            <a:r>
              <a:rPr lang="en-US" sz="2400" dirty="0"/>
              <a:t>Self-Service</a:t>
            </a:r>
          </a:p>
          <a:p>
            <a:pPr lvl="1"/>
            <a:r>
              <a:rPr lang="en-US" sz="2400" dirty="0"/>
              <a:t>Align with business</a:t>
            </a:r>
          </a:p>
          <a:p>
            <a:pPr lvl="1"/>
            <a:endParaRPr lang="en-US" sz="2400" dirty="0"/>
          </a:p>
          <a:p>
            <a:r>
              <a:rPr lang="en-US" sz="2400" dirty="0"/>
              <a:t>Scale demand</a:t>
            </a:r>
          </a:p>
          <a:p>
            <a:pPr lvl="1"/>
            <a:r>
              <a:rPr lang="en-US" sz="2400" dirty="0"/>
              <a:t>Steering Committee</a:t>
            </a:r>
          </a:p>
          <a:p>
            <a:pPr lvl="1"/>
            <a:r>
              <a:rPr lang="en-US" sz="2400" dirty="0"/>
              <a:t>Strategic Plan</a:t>
            </a:r>
          </a:p>
          <a:p>
            <a:r>
              <a:rPr lang="en-US" dirty="0"/>
              <a:t>	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5187294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3519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Generate demand by focusing on: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Which tools are best for the organization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Integration in Office 365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Productivity training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50596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2228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274637" y="296863"/>
            <a:ext cx="6934200" cy="6400800"/>
          </a:xfrm>
          <a:prstGeom prst="rect">
            <a:avLst/>
          </a:prstGeom>
          <a:solidFill>
            <a:srgbClr val="332F81">
              <a:alpha val="88000"/>
            </a:srgbClr>
          </a:solidFill>
        </p:spPr>
        <p:txBody>
          <a:bodyPr lIns="182880" tIns="146304" rIns="182880" bIns="146304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Create a seamless customer experience by focusing on: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Consistency across touchpoints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Building relationships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0221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Custom 17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8272"/>
      </a:accent3>
      <a:accent4>
        <a:srgbClr val="00B294"/>
      </a:accent4>
      <a:accent5>
        <a:srgbClr val="D83B01"/>
      </a:accent5>
      <a:accent6>
        <a:srgbClr val="FF8C00"/>
      </a:accent6>
      <a:hlink>
        <a:srgbClr val="505050"/>
      </a:hlink>
      <a:folHlink>
        <a:srgbClr val="505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ympraxis_Template_Multi_16x9.potx" id="{75FB0355-8A9B-424C-A806-109E53B4A2F5}" vid="{C0F5E342-DE1D-4FA8-B74C-E3ED709348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54811a9-a137-4ac8-bccd-5334e58506de">
      <UserInfo>
        <DisplayName/>
        <AccountId xsi:nil="true"/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B3AD72647099459083A02D355EB6C5" ma:contentTypeVersion="12" ma:contentTypeDescription="Create a new document." ma:contentTypeScope="" ma:versionID="f9baa9a49acde9c74bb53a6945dfea04">
  <xsd:schema xmlns:xsd="http://www.w3.org/2001/XMLSchema" xmlns:xs="http://www.w3.org/2001/XMLSchema" xmlns:p="http://schemas.microsoft.com/office/2006/metadata/properties" xmlns:ns3="3038ff76-76ca-4618-8613-6e3e083caeaf" xmlns:ns4="b54811a9-a137-4ac8-bccd-5334e58506de" targetNamespace="http://schemas.microsoft.com/office/2006/metadata/properties" ma:root="true" ma:fieldsID="c5a2420efb8432fa95a8b802f6958390" ns3:_="" ns4:_="">
    <xsd:import namespace="3038ff76-76ca-4618-8613-6e3e083caeaf"/>
    <xsd:import namespace="b54811a9-a137-4ac8-bccd-5334e58506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38ff76-76ca-4618-8613-6e3e083cae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4811a9-a137-4ac8-bccd-5334e58506d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b54811a9-a137-4ac8-bccd-5334e58506de"/>
  </ds:schemaRefs>
</ds:datastoreItem>
</file>

<file path=customXml/itemProps3.xml><?xml version="1.0" encoding="utf-8"?>
<ds:datastoreItem xmlns:ds="http://schemas.openxmlformats.org/officeDocument/2006/customXml" ds:itemID="{8D54A529-EC82-42A5-9131-79146BA693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38ff76-76ca-4618-8613-6e3e083caeaf"/>
    <ds:schemaRef ds:uri="b54811a9-a137-4ac8-bccd-5334e58506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39614</TotalTime>
  <Words>1011</Words>
  <Application>Microsoft Office PowerPoint</Application>
  <PresentationFormat>Custom</PresentationFormat>
  <Paragraphs>184</Paragraphs>
  <Slides>28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WHITE TEMPLATE</vt:lpstr>
      <vt:lpstr>Scaling SharePoint: Meeting the Demands of Exponential Growth 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for Q&amp;A…</vt:lpstr>
      <vt:lpstr>Resources</vt:lpstr>
      <vt:lpstr>THANK YOU!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subject>&lt;Speech title here&gt;</dc:subject>
  <dc:creator>Derek Cash-Peterson</dc:creator>
  <cp:keywords/>
  <dc:description>Template: _x000d_
Formatting: _x000d_
Audience Type:</dc:description>
  <cp:lastModifiedBy>Emily Mancini</cp:lastModifiedBy>
  <cp:revision>4</cp:revision>
  <cp:lastPrinted>2019-10-04T12:27:18Z</cp:lastPrinted>
  <dcterms:created xsi:type="dcterms:W3CDTF">2019-07-13T16:55:23Z</dcterms:created>
  <dcterms:modified xsi:type="dcterms:W3CDTF">2019-10-05T15:13:12Z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0x0101000AB3AD72647099459083A02D355EB6C5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